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70" r:id="rId5"/>
    <p:sldId id="27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277" r:id="rId22"/>
    <p:sldId id="387" r:id="rId23"/>
    <p:sldId id="388" r:id="rId24"/>
    <p:sldId id="274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266" r:id="rId53"/>
    <p:sldId id="275" r:id="rId54"/>
    <p:sldId id="272" r:id="rId55"/>
    <p:sldId id="271" r:id="rId56"/>
    <p:sldId id="273" r:id="rId57"/>
    <p:sldId id="267" r:id="rId58"/>
    <p:sldId id="268" r:id="rId59"/>
    <p:sldId id="269" r:id="rId60"/>
    <p:sldId id="279" r:id="rId61"/>
    <p:sldId id="287" r:id="rId62"/>
    <p:sldId id="280" r:id="rId63"/>
    <p:sldId id="283" r:id="rId64"/>
    <p:sldId id="284" r:id="rId65"/>
    <p:sldId id="286" r:id="rId66"/>
    <p:sldId id="282" r:id="rId67"/>
    <p:sldId id="285" r:id="rId68"/>
    <p:sldId id="281" r:id="rId69"/>
    <p:sldId id="289" r:id="rId70"/>
    <p:sldId id="290" r:id="rId71"/>
    <p:sldId id="288" r:id="rId72"/>
    <p:sldId id="291" r:id="rId73"/>
    <p:sldId id="293" r:id="rId74"/>
    <p:sldId id="292" r:id="rId75"/>
    <p:sldId id="294" r:id="rId76"/>
    <p:sldId id="295" r:id="rId77"/>
    <p:sldId id="298" r:id="rId78"/>
    <p:sldId id="299" r:id="rId79"/>
    <p:sldId id="300" r:id="rId80"/>
    <p:sldId id="301" r:id="rId81"/>
    <p:sldId id="296" r:id="rId82"/>
    <p:sldId id="302" r:id="rId83"/>
    <p:sldId id="303" r:id="rId84"/>
    <p:sldId id="304" r:id="rId85"/>
    <p:sldId id="306" r:id="rId86"/>
    <p:sldId id="305" r:id="rId87"/>
    <p:sldId id="307" r:id="rId88"/>
    <p:sldId id="309" r:id="rId89"/>
    <p:sldId id="310" r:id="rId90"/>
    <p:sldId id="311" r:id="rId91"/>
    <p:sldId id="308" r:id="rId92"/>
    <p:sldId id="312" r:id="rId93"/>
    <p:sldId id="315" r:id="rId94"/>
    <p:sldId id="313" r:id="rId95"/>
    <p:sldId id="316" r:id="rId96"/>
    <p:sldId id="319" r:id="rId97"/>
    <p:sldId id="317" r:id="rId98"/>
    <p:sldId id="321" r:id="rId99"/>
    <p:sldId id="320" r:id="rId100"/>
    <p:sldId id="318" r:id="rId101"/>
    <p:sldId id="322" r:id="rId102"/>
    <p:sldId id="323" r:id="rId103"/>
    <p:sldId id="324" r:id="rId104"/>
    <p:sldId id="325" r:id="rId105"/>
    <p:sldId id="326" r:id="rId106"/>
    <p:sldId id="327" r:id="rId107"/>
    <p:sldId id="328" r:id="rId108"/>
    <p:sldId id="329" r:id="rId109"/>
    <p:sldId id="330" r:id="rId110"/>
    <p:sldId id="331" r:id="rId111"/>
    <p:sldId id="337" r:id="rId112"/>
    <p:sldId id="332" r:id="rId113"/>
    <p:sldId id="333" r:id="rId114"/>
    <p:sldId id="334" r:id="rId115"/>
    <p:sldId id="336" r:id="rId116"/>
    <p:sldId id="335" r:id="rId117"/>
    <p:sldId id="339" r:id="rId118"/>
    <p:sldId id="340" r:id="rId119"/>
    <p:sldId id="338" r:id="rId120"/>
    <p:sldId id="341" r:id="rId121"/>
    <p:sldId id="342" r:id="rId122"/>
    <p:sldId id="344" r:id="rId123"/>
    <p:sldId id="345" r:id="rId124"/>
    <p:sldId id="346" r:id="rId125"/>
    <p:sldId id="343" r:id="rId126"/>
    <p:sldId id="347" r:id="rId127"/>
    <p:sldId id="348" r:id="rId128"/>
    <p:sldId id="349" r:id="rId129"/>
    <p:sldId id="351" r:id="rId130"/>
    <p:sldId id="350" r:id="rId131"/>
    <p:sldId id="353" r:id="rId132"/>
    <p:sldId id="354" r:id="rId133"/>
    <p:sldId id="355" r:id="rId134"/>
    <p:sldId id="356" r:id="rId135"/>
    <p:sldId id="357" r:id="rId136"/>
    <p:sldId id="358" r:id="rId137"/>
    <p:sldId id="359" r:id="rId138"/>
    <p:sldId id="361" r:id="rId139"/>
    <p:sldId id="360" r:id="rId140"/>
    <p:sldId id="362" r:id="rId141"/>
    <p:sldId id="363" r:id="rId142"/>
    <p:sldId id="364" r:id="rId143"/>
    <p:sldId id="365" r:id="rId144"/>
    <p:sldId id="366" r:id="rId145"/>
    <p:sldId id="367" r:id="rId146"/>
    <p:sldId id="368" r:id="rId147"/>
    <p:sldId id="369" r:id="rId148"/>
    <p:sldId id="370" r:id="rId149"/>
    <p:sldId id="371" r:id="rId150"/>
    <p:sldId id="372" r:id="rId151"/>
    <p:sldId id="297" r:id="rId152"/>
    <p:sldId id="373" r:id="rId153"/>
    <p:sldId id="374" r:id="rId154"/>
    <p:sldId id="375" r:id="rId155"/>
    <p:sldId id="376" r:id="rId156"/>
    <p:sldId id="377" r:id="rId157"/>
    <p:sldId id="378" r:id="rId158"/>
    <p:sldId id="379" r:id="rId159"/>
    <p:sldId id="416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6335" autoAdjust="0"/>
  </p:normalViewPr>
  <p:slideViewPr>
    <p:cSldViewPr snapToGrid="0">
      <p:cViewPr varScale="1">
        <p:scale>
          <a:sx n="136" d="100"/>
          <a:sy n="136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88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53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4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720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91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24/06/22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6.wdp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iv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92677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2506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2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DA6355-6BD1-A58A-88BF-FA1A3D7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848183"/>
            <a:ext cx="11049000" cy="474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Relational 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dinormalisasi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(Connolly &amp;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 2010:146)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relasional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gambaran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skema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hubungan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database.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338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4E7B99-3335-7342-5D2C-9C140F4F0846}"/>
              </a:ext>
            </a:extLst>
          </p:cNvPr>
          <p:cNvSpPr/>
          <p:nvPr/>
        </p:nvSpPr>
        <p:spPr>
          <a:xfrm>
            <a:off x="2070341" y="2147976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siswa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4706C-7465-C155-9D99-86232E96E126}"/>
              </a:ext>
            </a:extLst>
          </p:cNvPr>
          <p:cNvSpPr/>
          <p:nvPr/>
        </p:nvSpPr>
        <p:spPr>
          <a:xfrm>
            <a:off x="7947805" y="2147975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guru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4CCD1-2629-A261-05F2-3540DB6CB360}"/>
              </a:ext>
            </a:extLst>
          </p:cNvPr>
          <p:cNvSpPr/>
          <p:nvPr/>
        </p:nvSpPr>
        <p:spPr>
          <a:xfrm>
            <a:off x="2070341" y="4408099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mata_pelajaran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EF7C1A-3688-4E97-E61F-0814572DC66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244197" y="2449900"/>
            <a:ext cx="370360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E3030-C3B6-DEAD-68F5-C8085340F87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157269" y="2751825"/>
            <a:ext cx="0" cy="1656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140946-529E-0A30-4ECA-7A775A6D32FB}"/>
              </a:ext>
            </a:extLst>
          </p:cNvPr>
          <p:cNvSpPr txBox="1"/>
          <p:nvPr/>
        </p:nvSpPr>
        <p:spPr>
          <a:xfrm>
            <a:off x="747362" y="944784"/>
            <a:ext cx="4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29A8E-05A0-4048-B91C-E6065F6A7F31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Primary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598BF-7336-213D-2A1E-13E66FC2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862266"/>
            <a:ext cx="2551068" cy="29460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FE49B8-C1EC-C291-D14B-D33B130311C4}"/>
              </a:ext>
            </a:extLst>
          </p:cNvPr>
          <p:cNvSpPr txBox="1">
            <a:spLocks/>
          </p:cNvSpPr>
          <p:nvPr/>
        </p:nvSpPr>
        <p:spPr>
          <a:xfrm>
            <a:off x="2113734" y="43009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pengenal unik yang membedakan satu record dari yang lain </a:t>
            </a:r>
          </a:p>
        </p:txBody>
      </p:sp>
    </p:spTree>
    <p:extLst>
      <p:ext uri="{BB962C8B-B14F-4D97-AF65-F5344CB8AC3E}">
        <p14:creationId xmlns:p14="http://schemas.microsoft.com/office/powerpoint/2010/main" val="38596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89614-9F09-0030-1281-78678B147639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D091-E9C8-FEBE-0199-1133E203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17" y="2578053"/>
            <a:ext cx="3738374" cy="12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6BDD4-9755-2951-0F3B-C9BD7DCD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2" y="2578054"/>
            <a:ext cx="3654036" cy="12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4825-F4E2-E06A-7CD2-4A71743F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2" y="4980736"/>
            <a:ext cx="3222458" cy="139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8B5BF-3C94-CB37-0644-A2264B153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7" y="4980736"/>
            <a:ext cx="4064786" cy="1181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2D68B-15B8-358C-5A3C-F391E594E033}"/>
              </a:ext>
            </a:extLst>
          </p:cNvPr>
          <p:cNvSpPr txBox="1"/>
          <p:nvPr/>
        </p:nvSpPr>
        <p:spPr>
          <a:xfrm>
            <a:off x="3361510" y="4256334"/>
            <a:ext cx="42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Dibawah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primary key?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BB847-EB40-77C0-6696-2D7F703B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4607" y="2637338"/>
            <a:ext cx="407675" cy="11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8DC9B0-DF3B-3861-5C3C-032742ED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9226" y="2637339"/>
            <a:ext cx="407675" cy="1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78FF7-76EC-1BDC-94FA-9A358393E993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Foreign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B234D-5548-434A-7612-1E6C1D3702C2}"/>
              </a:ext>
            </a:extLst>
          </p:cNvPr>
          <p:cNvSpPr txBox="1">
            <a:spLocks/>
          </p:cNvSpPr>
          <p:nvPr/>
        </p:nvSpPr>
        <p:spPr>
          <a:xfrm>
            <a:off x="2130987" y="4116178"/>
            <a:ext cx="8841813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solidFill>
                  <a:schemeClr val="bg1"/>
                </a:solidFill>
              </a:rPr>
              <a:t>sebuah atribut atau gabungan atribut yang terdapat dalam suatu tabel yang digunakan untuk menciptakan hubungan (relasi) antara dua tabel.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1033-A0AD-B04B-52D1-730375F5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2" y="681726"/>
            <a:ext cx="3307152" cy="3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7C2D-8820-D9D5-1C9A-E9077D311F21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106DA-395D-3BF0-49C8-0B169CEE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3" y="2504714"/>
            <a:ext cx="2530006" cy="146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670FC-BE43-9874-C57C-CC23CDB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9" y="2504714"/>
            <a:ext cx="5414706" cy="14634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CB4FF-9F36-363C-C221-3FDF10C237FF}"/>
              </a:ext>
            </a:extLst>
          </p:cNvPr>
          <p:cNvCxnSpPr>
            <a:cxnSpLocks/>
          </p:cNvCxnSpPr>
          <p:nvPr/>
        </p:nvCxnSpPr>
        <p:spPr>
          <a:xfrm>
            <a:off x="2041837" y="2191109"/>
            <a:ext cx="0" cy="58965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AEBD-1DAD-FF5A-1B6C-70F849AB1135}"/>
              </a:ext>
            </a:extLst>
          </p:cNvPr>
          <p:cNvCxnSpPr/>
          <p:nvPr/>
        </p:nvCxnSpPr>
        <p:spPr>
          <a:xfrm>
            <a:off x="2018581" y="2191109"/>
            <a:ext cx="831586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8E11D3-AF0E-6458-42B1-8051A233346C}"/>
              </a:ext>
            </a:extLst>
          </p:cNvPr>
          <p:cNvCxnSpPr/>
          <p:nvPr/>
        </p:nvCxnSpPr>
        <p:spPr>
          <a:xfrm>
            <a:off x="10368951" y="2191109"/>
            <a:ext cx="0" cy="58965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39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C21E-BAD8-2EE9-03E3-1F34C90B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250666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Relasi</a:t>
            </a:r>
            <a:r>
              <a:rPr lang="en-US" dirty="0">
                <a:solidFill>
                  <a:schemeClr val="bg1"/>
                </a:solidFill>
              </a:rPr>
              <a:t> one-to-one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one-to-many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many-to-many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097A-20D3-1C70-C530-44437701C4A7}"/>
              </a:ext>
            </a:extLst>
          </p:cNvPr>
          <p:cNvSpPr txBox="1"/>
          <p:nvPr/>
        </p:nvSpPr>
        <p:spPr>
          <a:xfrm>
            <a:off x="-2743200" y="999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Jenis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4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0C95-126E-8E8F-1664-034AABF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2136175"/>
            <a:ext cx="10065589" cy="1866481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A4836-4752-A0D9-E211-3586DC225DA1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One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A7C0-F8D2-F67E-0D34-ED81F5DD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38" y="3429000"/>
            <a:ext cx="6856725" cy="1866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F0DF9-4895-D9C6-F08F-B7EEF31B5249}"/>
              </a:ext>
            </a:extLst>
          </p:cNvPr>
          <p:cNvSpPr txBox="1"/>
          <p:nvPr/>
        </p:nvSpPr>
        <p:spPr>
          <a:xfrm>
            <a:off x="2311881" y="3411747"/>
            <a:ext cx="146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owner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7A3C-6856-7090-9AFD-2CCFDA074313}"/>
              </a:ext>
            </a:extLst>
          </p:cNvPr>
          <p:cNvSpPr txBox="1"/>
          <p:nvPr/>
        </p:nvSpPr>
        <p:spPr>
          <a:xfrm>
            <a:off x="7197307" y="3394494"/>
            <a:ext cx="208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stakeholder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2728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B74F-C981-EE2A-D5A8-0E6A8D46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lebih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dari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E5AFB-B0D5-E168-30EE-7EF208E65464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05016-95F7-CCA4-5E45-FEED4E6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4" y="3670805"/>
            <a:ext cx="8910455" cy="147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05A60A-9CBB-5711-310B-6302CAB3EB26}"/>
              </a:ext>
            </a:extLst>
          </p:cNvPr>
          <p:cNvSpPr txBox="1"/>
          <p:nvPr/>
        </p:nvSpPr>
        <p:spPr>
          <a:xfrm>
            <a:off x="7522236" y="3301473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dosen_wali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5ACA-8ED9-DA86-C353-0AB7AD507337}"/>
              </a:ext>
            </a:extLst>
          </p:cNvPr>
          <p:cNvSpPr txBox="1"/>
          <p:nvPr/>
        </p:nvSpPr>
        <p:spPr>
          <a:xfrm>
            <a:off x="1331164" y="3378309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mahasiswa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7828-92DE-BE74-1D1F-D635BC5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CD3F6-572D-FE96-C97A-0DBEC128B733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Many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9AE-62C6-216E-C96C-6FF9467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6" y="3768356"/>
            <a:ext cx="7699645" cy="240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ED386-E26E-7696-BF38-64517345F2F7}"/>
              </a:ext>
            </a:extLst>
          </p:cNvPr>
          <p:cNvSpPr txBox="1"/>
          <p:nvPr/>
        </p:nvSpPr>
        <p:spPr>
          <a:xfrm>
            <a:off x="3898976" y="460332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/ KRS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C75D-D424-2A9B-39B0-072C384D5865}"/>
              </a:ext>
            </a:extLst>
          </p:cNvPr>
          <p:cNvSpPr txBox="1"/>
          <p:nvPr/>
        </p:nvSpPr>
        <p:spPr>
          <a:xfrm>
            <a:off x="7156885" y="5052869"/>
            <a:ext cx="2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Tabel mata_kuliah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BC2D-042B-F63D-FBC2-B15F28670EE9}"/>
              </a:ext>
            </a:extLst>
          </p:cNvPr>
          <p:cNvSpPr txBox="1"/>
          <p:nvPr/>
        </p:nvSpPr>
        <p:spPr>
          <a:xfrm>
            <a:off x="2875308" y="513401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11996-3AED-124A-B372-27277E0CD87E}"/>
              </a:ext>
            </a:extLst>
          </p:cNvPr>
          <p:cNvSpPr txBox="1"/>
          <p:nvPr/>
        </p:nvSpPr>
        <p:spPr>
          <a:xfrm>
            <a:off x="4669766" y="3386161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Pivot Table</a:t>
            </a:r>
            <a:endParaRPr lang="en-ID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834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resentasi SQL JOIN Secara Visual | Pojok Programmer">
            <a:extLst>
              <a:ext uri="{FF2B5EF4-FFF2-40B4-BE49-F238E27FC236}">
                <a16:creationId xmlns:a16="http://schemas.microsoft.com/office/drawing/2014/main" id="{2B92713C-1FF4-442C-A499-D15FE8B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72567"/>
            <a:ext cx="7799522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733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del Data Relational - Skripsi Teknik Informatika">
            <a:extLst>
              <a:ext uri="{FF2B5EF4-FFF2-40B4-BE49-F238E27FC236}">
                <a16:creationId xmlns:a16="http://schemas.microsoft.com/office/drawing/2014/main" id="{2F7A53CB-D131-4BF9-98AA-83834E58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321118"/>
            <a:ext cx="5530850" cy="49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3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DFB-DA56-0CE5-B545-00BB7236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81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Inner join digunakan untuk menghasilkan baris data dengan cara menggabungkan 2 buah tabel atau lebih menggunakan pasangan data yang match pada masing-masing tabel.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AB00-5343-48AE-2CF8-C173A45E2D2B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3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INNER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03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kiri (nama tabel pertama) yang tidak ada pasangan datanya pada tabel kanan (nama tabel kedua).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827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LEFT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03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kanan (nama tabel kedua) yang tidak ada pasangan datanya pada tabel kiri (nama tabel pertama).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96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RIGHT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49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7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8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99FE37-C23C-4740-AF84-92E2CAA9A2DF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9346EF-69AA-1A49-993F-7AB03E74DC1B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176100-8612-EA41-9708-5658F5A04EA4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75FD9-8609-E240-A6F1-881F25CCA9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774227-AA53-AF46-B423-CF5F90E8C544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Tag HTML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9832D-A88F-5847-BE17-E75F669CB36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B04009AD-6AAA-2C45-82FE-1C9EC1B1BAEB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2DB6CD38-4E6F-AB4C-8227-70E4411F4A51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5E3802A3-8CF6-DC47-A02E-C91C2DA1C6BD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5387-DB35-C54A-AFB7-FD6D1E497235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Block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A126A-9EB4-6040-A317-C06929DED39A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904C2-980C-9848-9168-6895BF5E8DB3}"/>
              </a:ext>
            </a:extLst>
          </p:cNvPr>
          <p:cNvSpPr txBox="1"/>
          <p:nvPr/>
        </p:nvSpPr>
        <p:spPr>
          <a:xfrm>
            <a:off x="6353502" y="3392225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4210B-51AD-9849-8781-78DBAE4D034D}"/>
              </a:ext>
            </a:extLst>
          </p:cNvPr>
          <p:cNvSpPr txBox="1"/>
          <p:nvPr/>
        </p:nvSpPr>
        <p:spPr>
          <a:xfrm>
            <a:off x="588579" y="3382331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2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3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mah Kotor &amp; Berantakan akan Memicu 6 Penyakit bagi Kesehatan – Kayuagung  Radio">
            <a:extLst>
              <a:ext uri="{FF2B5EF4-FFF2-40B4-BE49-F238E27FC236}">
                <a16:creationId xmlns:a16="http://schemas.microsoft.com/office/drawing/2014/main" id="{56747A88-84E8-C241-B26A-20AD471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7" y="1293286"/>
            <a:ext cx="6940626" cy="4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 Kiat Menjadikan Rumah Anda Tetap Rapi dan Bersih Setiap Waktu | SHARP  Indonesia">
            <a:extLst>
              <a:ext uri="{FF2B5EF4-FFF2-40B4-BE49-F238E27FC236}">
                <a16:creationId xmlns:a16="http://schemas.microsoft.com/office/drawing/2014/main" id="{6F655FBB-224D-0B4E-908D-C9A1C787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2" y="1344899"/>
            <a:ext cx="7330736" cy="48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7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rkat Teknik Merapikan Rumah Berantakan 'Konmari', Cewek Jepang Ini  Berlipat-lipat Lebih Berbahagia">
            <a:extLst>
              <a:ext uri="{FF2B5EF4-FFF2-40B4-BE49-F238E27FC236}">
                <a16:creationId xmlns:a16="http://schemas.microsoft.com/office/drawing/2014/main" id="{6F5A6000-3444-FA41-8C0F-3371C2B9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59" y="1068789"/>
            <a:ext cx="8906481" cy="51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1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 &lt;/span&gt;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&lt;span&gt; tag is an inline container used to mark up a part of a text, or a part of a document.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easily styled by CSS or manipulated with JavaScript using the class or id attribute.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much like the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 element, but &lt;div&gt; is a block-level element and &lt;span&gt; 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331399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uzzle with missing parts, which are connected Stock Photo - Alamy">
            <a:extLst>
              <a:ext uri="{FF2B5EF4-FFF2-40B4-BE49-F238E27FC236}">
                <a16:creationId xmlns:a16="http://schemas.microsoft.com/office/drawing/2014/main" id="{C70BBC17-874E-504E-8EF6-D90CEF80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9"/>
          <a:stretch/>
        </p:blipFill>
        <p:spPr bwMode="auto">
          <a:xfrm>
            <a:off x="854726" y="1806767"/>
            <a:ext cx="5143668" cy="34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th Off The Streets pen - Youth Off The Streets">
            <a:extLst>
              <a:ext uri="{FF2B5EF4-FFF2-40B4-BE49-F238E27FC236}">
                <a16:creationId xmlns:a16="http://schemas.microsoft.com/office/drawing/2014/main" id="{6A8F151D-5007-B645-AC43-0D4629EA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25" y="1244906"/>
            <a:ext cx="4538949" cy="4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4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&lt;form&gt; &lt;/form&gt;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FORM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879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8721C8-F224-FB4E-975F-2311E3A72293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53E59-1622-CB48-BBB2-496DA2EF9BB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4D658D-46C4-0C48-8E9B-4B417316F02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C1D47-0126-F64F-8FC6-2E4841166D3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E9FFC-8923-2448-A6E6-2224709B53E7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68395D-AEDF-9D48-8BAB-C3506746BFF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3C86AD5-DD2F-124D-9B6D-3E61BF9EB9B9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6E0D39FE-CB1B-4E48-AA60-9606F58ABD0D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251DD98D-31D0-8548-9B1E-2DB211879FBA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C7196-7FB3-8647-A1A1-21EE28F1A3F7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673D2-7F3A-2D42-B1A6-5E5FBAC72DCB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Server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16277E-F7A0-8F46-83F2-0AB0CDE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1" y="2971792"/>
            <a:ext cx="2005545" cy="20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8B846E2-CDE8-3544-B3EB-CA043C0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65" y="3268601"/>
            <a:ext cx="1708736" cy="17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C6F712-7878-C847-8C38-02521A105632}"/>
              </a:ext>
            </a:extLst>
          </p:cNvPr>
          <p:cNvCxnSpPr>
            <a:cxnSpLocks/>
          </p:cNvCxnSpPr>
          <p:nvPr/>
        </p:nvCxnSpPr>
        <p:spPr>
          <a:xfrm>
            <a:off x="4594034" y="3690651"/>
            <a:ext cx="30406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4F080-B5B1-4E46-B210-F0545E0EC541}"/>
              </a:ext>
            </a:extLst>
          </p:cNvPr>
          <p:cNvCxnSpPr>
            <a:cxnSpLocks/>
          </p:cNvCxnSpPr>
          <p:nvPr/>
        </p:nvCxnSpPr>
        <p:spPr>
          <a:xfrm>
            <a:off x="4594034" y="4140509"/>
            <a:ext cx="3040655" cy="0"/>
          </a:xfrm>
          <a:prstGeom prst="straightConnector1">
            <a:avLst/>
          </a:prstGeom>
          <a:ln w="38100">
            <a:solidFill>
              <a:srgbClr val="FF33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&lt;input&gt;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optgroup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textarea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fieldset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datalist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2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Password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Checkbox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Radio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Hidden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Submit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Reset</a:t>
            </a:r>
          </a:p>
          <a:p>
            <a:pPr lvl="1"/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&lt;table&gt; &lt;/table&gt;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LIST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0343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/>
        </p:nvGraphicFramePr>
        <p:xfrm>
          <a:off x="7363325" y="3420909"/>
          <a:ext cx="392196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82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60982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/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FE23B-8E00-E84B-9C1C-E17BDBC10F7E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AD0E1-5539-0146-8107-04A227730588}"/>
              </a:ext>
            </a:extLst>
          </p:cNvPr>
          <p:cNvCxnSpPr>
            <a:cxnSpLocks/>
          </p:cNvCxnSpPr>
          <p:nvPr/>
        </p:nvCxnSpPr>
        <p:spPr>
          <a:xfrm flipV="1">
            <a:off x="7008496" y="3152317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5BE53-4D96-2249-8A4E-2539E8C61F42}"/>
              </a:ext>
            </a:extLst>
          </p:cNvPr>
          <p:cNvSpPr txBox="1"/>
          <p:nvPr/>
        </p:nvSpPr>
        <p:spPr>
          <a:xfrm rot="16200000">
            <a:off x="6083084" y="3928554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8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BC6AA-E6FB-8C48-B729-2F584A40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Border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Cellpadding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Cellspacing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Align</a:t>
            </a:r>
          </a:p>
          <a:p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93BD5-DDCA-8C4D-A85A-EF966C71F8D0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57610-AE1A-A941-9AA6-93509F62C6ED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AA9F65-245B-ED42-999B-CC7F5F5C7599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44016-D0BA-2445-8F79-FBC0B1C34E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FDA38-7340-0244-99A7-B3FFB596E68F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Attribut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BD3698-1703-F640-A3BC-BD1FBB357CE1}"/>
              </a:ext>
            </a:extLst>
          </p:cNvPr>
          <p:cNvSpPr txBox="1"/>
          <p:nvPr/>
        </p:nvSpPr>
        <p:spPr>
          <a:xfrm>
            <a:off x="2606842" y="4789476"/>
            <a:ext cx="697831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DEPRECATED</a:t>
            </a:r>
            <a:endParaRPr lang="en-ID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3D8EA-0930-6B4F-A7E9-1399ED549A1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E01987-5EA3-C144-A462-BC1C9965DDF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CF63AF-9523-2B43-9D17-E9D516A8302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5209C9-68A0-0947-9FCA-FC24719C3AF4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291DF-B31C-4B4E-A3B2-8B59859AB534}"/>
                </a:ext>
              </a:extLst>
            </p:cNvPr>
            <p:cNvSpPr txBox="1"/>
            <p:nvPr/>
          </p:nvSpPr>
          <p:spPr>
            <a:xfrm>
              <a:off x="1034209" y="1306821"/>
              <a:ext cx="4705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Merging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C557FB12-4422-7E4F-965E-38B70D69169E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2441FC0E-16D1-B249-99D6-40367EB3555F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Top Corners Rounded 11">
            <a:extLst>
              <a:ext uri="{FF2B5EF4-FFF2-40B4-BE49-F238E27FC236}">
                <a16:creationId xmlns:a16="http://schemas.microsoft.com/office/drawing/2014/main" id="{DC7EA100-DC76-3643-9CB3-00861DFBBE96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Top Corners Rounded 12">
            <a:extLst>
              <a:ext uri="{FF2B5EF4-FFF2-40B4-BE49-F238E27FC236}">
                <a16:creationId xmlns:a16="http://schemas.microsoft.com/office/drawing/2014/main" id="{63901BDC-5FF6-034F-9C11-C17A027CE260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B0311-A183-3D43-A794-0CDAAB48EBDB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Rowspan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96EB6-7295-B346-80B9-A73AE00FADDE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0CA350D4-4C17-D148-BD36-BE69E4156E5E}"/>
              </a:ext>
            </a:extLst>
          </p:cNvPr>
          <p:cNvGraphicFramePr>
            <a:graphicFrameLocks noGrp="1"/>
          </p:cNvGraphicFramePr>
          <p:nvPr/>
        </p:nvGraphicFramePr>
        <p:xfrm>
          <a:off x="6672555" y="3420909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 gridSpan="2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8086F-F40F-EE43-88AB-9213CECA3A2C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349107-D422-6C41-ABF8-D09FC5AEAEAA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76B38-76A2-F646-842B-D8EE1AE1926A}"/>
              </a:ext>
            </a:extLst>
          </p:cNvPr>
          <p:cNvCxnSpPr>
            <a:cxnSpLocks/>
          </p:cNvCxnSpPr>
          <p:nvPr/>
        </p:nvCxnSpPr>
        <p:spPr>
          <a:xfrm flipV="1">
            <a:off x="1144108" y="3005628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2FA7A0-5588-8C4C-A8A0-7725E103BDEF}"/>
              </a:ext>
            </a:extLst>
          </p:cNvPr>
          <p:cNvSpPr txBox="1"/>
          <p:nvPr/>
        </p:nvSpPr>
        <p:spPr>
          <a:xfrm rot="16200000">
            <a:off x="218696" y="3781865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40" name="Table 28">
            <a:extLst>
              <a:ext uri="{FF2B5EF4-FFF2-40B4-BE49-F238E27FC236}">
                <a16:creationId xmlns:a16="http://schemas.microsoft.com/office/drawing/2014/main" id="{26B7F408-3571-4441-BEE2-44D4393782FC}"/>
              </a:ext>
            </a:extLst>
          </p:cNvPr>
          <p:cNvGraphicFramePr>
            <a:graphicFrameLocks noGrp="1"/>
          </p:cNvGraphicFramePr>
          <p:nvPr/>
        </p:nvGraphicFramePr>
        <p:xfrm>
          <a:off x="1379769" y="3216961"/>
          <a:ext cx="3972912" cy="17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56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43683">
                <a:tc rowSpan="3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row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30850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7BE1C2-AFCA-114C-A7F7-67F081ACA59C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459972"/>
          <a:ext cx="10250910" cy="426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7B110-281A-3F40-A705-35C7BB4A7AFD}"/>
              </a:ext>
            </a:extLst>
          </p:cNvPr>
          <p:cNvCxnSpPr>
            <a:cxnSpLocks/>
          </p:cNvCxnSpPr>
          <p:nvPr/>
        </p:nvCxnSpPr>
        <p:spPr>
          <a:xfrm flipV="1">
            <a:off x="765708" y="1137000"/>
            <a:ext cx="0" cy="458400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B48691-66C8-D940-B42A-7B1D20ED0217}"/>
              </a:ext>
            </a:extLst>
          </p:cNvPr>
          <p:cNvSpPr txBox="1"/>
          <p:nvPr/>
        </p:nvSpPr>
        <p:spPr>
          <a:xfrm rot="16200000">
            <a:off x="-1476235" y="3122115"/>
            <a:ext cx="443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9A61C-C8D9-D343-9BC0-F116C798922D}"/>
              </a:ext>
            </a:extLst>
          </p:cNvPr>
          <p:cNvCxnSpPr>
            <a:cxnSpLocks/>
          </p:cNvCxnSpPr>
          <p:nvPr/>
        </p:nvCxnSpPr>
        <p:spPr>
          <a:xfrm>
            <a:off x="1022537" y="1206914"/>
            <a:ext cx="10123512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3E2AA-37BA-7B46-8F82-241895E3685E}"/>
              </a:ext>
            </a:extLst>
          </p:cNvPr>
          <p:cNvSpPr txBox="1"/>
          <p:nvPr/>
        </p:nvSpPr>
        <p:spPr>
          <a:xfrm>
            <a:off x="1126419" y="953857"/>
            <a:ext cx="10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3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5A745E-3B50-7A4B-B37C-F0C1AD6F8217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137000"/>
          <a:ext cx="10250910" cy="4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7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93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493174-AA33-6D41-A4CA-571482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CSS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kepanjangaan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i="1" dirty="0">
                <a:solidFill>
                  <a:schemeClr val="bg1"/>
                </a:solidFill>
              </a:rPr>
              <a:t>Cascading Style Sheets</a:t>
            </a:r>
            <a:r>
              <a:rPr lang="en-US" sz="3200" dirty="0">
                <a:solidFill>
                  <a:schemeClr val="bg1"/>
                </a:solidFill>
              </a:rPr>
              <a:t> yang </a:t>
            </a:r>
            <a:r>
              <a:rPr lang="en-US" sz="3200" dirty="0" err="1">
                <a:solidFill>
                  <a:schemeClr val="bg1"/>
                </a:solidFill>
              </a:rPr>
              <a:t>berguna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proses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mengatur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tertulis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>
                <a:solidFill>
                  <a:schemeClr val="bg1"/>
                </a:solidFill>
              </a:rPr>
              <a:t>bahasa</a:t>
            </a:r>
            <a:r>
              <a:rPr lang="en-US" sz="3200" dirty="0">
                <a:solidFill>
                  <a:schemeClr val="bg1"/>
                </a:solidFill>
              </a:rPr>
              <a:t> markup (HTML).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i="1" dirty="0">
                <a:solidFill>
                  <a:schemeClr val="bg1"/>
                </a:solidFill>
              </a:rPr>
              <a:t>Ex: color, size, position, </a:t>
            </a:r>
            <a:r>
              <a:rPr lang="en-US" sz="3200" i="1" dirty="0" err="1">
                <a:solidFill>
                  <a:schemeClr val="bg1"/>
                </a:solidFill>
              </a:rPr>
              <a:t>etc</a:t>
            </a:r>
            <a:endParaRPr lang="en-ID" sz="32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BCC14-695F-B44A-B42C-8F526831292D}"/>
              </a:ext>
            </a:extLst>
          </p:cNvPr>
          <p:cNvGrpSpPr/>
          <p:nvPr/>
        </p:nvGrpSpPr>
        <p:grpSpPr>
          <a:xfrm>
            <a:off x="-211015" y="1145342"/>
            <a:ext cx="4446131" cy="596706"/>
            <a:chOff x="-211015" y="1187546"/>
            <a:chExt cx="6190039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7101BE-F3EC-FE46-B9E4-487F6B589606}"/>
                </a:ext>
              </a:extLst>
            </p:cNvPr>
            <p:cNvGrpSpPr/>
            <p:nvPr/>
          </p:nvGrpSpPr>
          <p:grpSpPr>
            <a:xfrm>
              <a:off x="-211015" y="1187546"/>
              <a:ext cx="6190039" cy="596706"/>
              <a:chOff x="-211015" y="1187546"/>
              <a:chExt cx="6190039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79AA2B-A9F0-FC4B-B30B-2C2492A5361F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190039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ADFE99-58C7-CE40-861C-3D5F929DA01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2B80B-7987-0D4D-AE45-E0F4B17E00A0}"/>
                </a:ext>
              </a:extLst>
            </p:cNvPr>
            <p:cNvSpPr txBox="1"/>
            <p:nvPr/>
          </p:nvSpPr>
          <p:spPr>
            <a:xfrm>
              <a:off x="860000" y="1306821"/>
              <a:ext cx="48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css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47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9D0F7-89FF-B145-9296-6DB753BF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186759" y="1226326"/>
            <a:ext cx="9818481" cy="46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466B6-F1FE-3F4C-A321-3634AF8F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2913213"/>
            <a:ext cx="7095053" cy="268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416B-379D-7444-A7DF-DCD3180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1398557"/>
            <a:ext cx="10302726" cy="100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F8AA-BC23-3342-A204-0077D234143F}"/>
              </a:ext>
            </a:extLst>
          </p:cNvPr>
          <p:cNvSpPr txBox="1"/>
          <p:nvPr/>
        </p:nvSpPr>
        <p:spPr>
          <a:xfrm>
            <a:off x="558265" y="1028549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2F0A-D650-2040-9B5D-7AE6456AA8D9}"/>
              </a:ext>
            </a:extLst>
          </p:cNvPr>
          <p:cNvSpPr txBox="1"/>
          <p:nvPr/>
        </p:nvSpPr>
        <p:spPr>
          <a:xfrm>
            <a:off x="-511743" y="3382628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EE64B-53A7-5247-A00C-259726C7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3" y="1328286"/>
            <a:ext cx="5192987" cy="118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147F-AEE2-7E43-A234-1D231B9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3129414"/>
            <a:ext cx="666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AC9DE-8F25-CC4A-A3BB-ADBA6A20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6"/>
          <a:stretch/>
        </p:blipFill>
        <p:spPr>
          <a:xfrm>
            <a:off x="1631217" y="1350094"/>
            <a:ext cx="8929566" cy="44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4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C2FDB2-8915-7F4B-AA36-0B1F46D6813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48F718-BDCE-8445-9E10-531C5A3015C8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EE29AF-6530-B04B-A9EC-281CCA07B28B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89EC82-83EA-4D48-9FE7-7F2450553FC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DD5A1-21CF-C84A-911A-B7116BA75B2C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Cascading Style Sheet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7D2B9-B82C-C348-AC38-C834F531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Aturan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mengubah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menampilkan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/ tag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terpisah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Bertujuan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memisahkan</a:t>
            </a:r>
            <a:r>
              <a:rPr lang="en-US" sz="3200" dirty="0">
                <a:solidFill>
                  <a:schemeClr val="bg1"/>
                </a:solidFill>
              </a:rPr>
              <a:t> style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file html</a:t>
            </a:r>
          </a:p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9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5DC8D4-EA9B-CC41-8FCE-E79A3E9E92FC}"/>
              </a:ext>
            </a:extLst>
          </p:cNvPr>
          <p:cNvGrpSpPr/>
          <p:nvPr/>
        </p:nvGrpSpPr>
        <p:grpSpPr>
          <a:xfrm>
            <a:off x="8142972" y="1060078"/>
            <a:ext cx="2156060" cy="1480991"/>
            <a:chOff x="6371923" y="3601148"/>
            <a:chExt cx="2512196" cy="1702371"/>
          </a:xfrm>
        </p:grpSpPr>
        <p:pic>
          <p:nvPicPr>
            <p:cNvPr id="6146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53D0E1F4-4022-0C4C-8211-B191F020B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6ED05-D725-B34E-AB71-ED11493B4D02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1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01BDD-F686-E44E-A187-EFBDC5F3CABB}"/>
              </a:ext>
            </a:extLst>
          </p:cNvPr>
          <p:cNvGrpSpPr/>
          <p:nvPr/>
        </p:nvGrpSpPr>
        <p:grpSpPr>
          <a:xfrm>
            <a:off x="8142971" y="2835941"/>
            <a:ext cx="2156060" cy="1480991"/>
            <a:chOff x="6371923" y="3601148"/>
            <a:chExt cx="2512196" cy="1702371"/>
          </a:xfrm>
        </p:grpSpPr>
        <p:pic>
          <p:nvPicPr>
            <p:cNvPr id="11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1BB84207-5821-5141-9404-EA7D745FB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484EC-69E0-E04A-BA71-A5B0111C7C60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2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68AB-A107-8342-A3DE-F6181F8162C8}"/>
              </a:ext>
            </a:extLst>
          </p:cNvPr>
          <p:cNvGrpSpPr/>
          <p:nvPr/>
        </p:nvGrpSpPr>
        <p:grpSpPr>
          <a:xfrm>
            <a:off x="8142970" y="4611803"/>
            <a:ext cx="2156060" cy="1480991"/>
            <a:chOff x="6371923" y="3601148"/>
            <a:chExt cx="2512196" cy="1702371"/>
          </a:xfrm>
        </p:grpSpPr>
        <p:pic>
          <p:nvPicPr>
            <p:cNvPr id="14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D39677CE-F6E3-5F46-8088-0B7A30007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AFA0F-72FD-5745-82CE-3FD4BEE8B844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3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A782CB-484E-EF4F-AC06-3DB08D4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0" y="2483585"/>
            <a:ext cx="1890829" cy="18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D645F1AA-E6D9-7E42-86AE-B843DDD1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768" y="1262057"/>
            <a:ext cx="3303070" cy="1585762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31C0EBF2-952A-6D42-B1F4-9F2A227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281904" y="4611802"/>
            <a:ext cx="3303070" cy="1683119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D5BE84B1-8029-104A-8298-73F3FBA0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552748" y="2971800"/>
            <a:ext cx="2839451" cy="1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682D2-DBCE-9B4C-A490-1F7953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1065165"/>
            <a:ext cx="9304605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9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B62EB-5E35-3B45-95F2-4E93D0D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1" y="1146169"/>
            <a:ext cx="9139578" cy="5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B21A9-CAAC-9241-B59E-6AFBEB14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21" y="1084141"/>
            <a:ext cx="9166558" cy="52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5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ANATOMI 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810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4A92-9193-CD41-9C6D-FB79750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3" y="1309036"/>
            <a:ext cx="5737594" cy="113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2D45-AF01-8846-BA96-5FF62AB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1" y="4186989"/>
            <a:ext cx="3655997" cy="96359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D3C3F6C3-E253-6747-952A-448A8A40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871" y="359744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C5782-340D-2741-BC51-23E0C6F84B8C}"/>
              </a:ext>
            </a:extLst>
          </p:cNvPr>
          <p:cNvSpPr txBox="1"/>
          <p:nvPr/>
        </p:nvSpPr>
        <p:spPr>
          <a:xfrm>
            <a:off x="2012481" y="3597442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Selector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9816970F-385A-FA48-928F-986116D9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98" y="3171257"/>
            <a:ext cx="1497530" cy="14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79275-A029-E840-B3BD-188DC8648795}"/>
              </a:ext>
            </a:extLst>
          </p:cNvPr>
          <p:cNvSpPr txBox="1"/>
          <p:nvPr/>
        </p:nvSpPr>
        <p:spPr>
          <a:xfrm>
            <a:off x="8604517" y="3429000"/>
            <a:ext cx="102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Value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89675CB-D377-ED44-B7D5-E6C4D394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181599" y="47806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E1B3BB-285F-DF4B-B8FC-6C698BBBE73B}"/>
              </a:ext>
            </a:extLst>
          </p:cNvPr>
          <p:cNvSpPr txBox="1"/>
          <p:nvPr/>
        </p:nvSpPr>
        <p:spPr>
          <a:xfrm>
            <a:off x="5413005" y="5631848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Property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F2415-B121-D245-BD83-B04F5176C036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B7954F-A295-1148-BB41-CDD9C22BB2A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2CD42D-67C6-794E-BE51-4452311FE1B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33DC0-5D3A-0444-896F-2B1DE0C3882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F233C-384A-374C-B216-1959ED4DD3ED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Selector, Property, Value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73577-3841-3D4D-9F50-D54E224C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67" y="2682507"/>
            <a:ext cx="4349865" cy="114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68C5F-43A4-4849-A703-87AEE8CE1957}"/>
              </a:ext>
            </a:extLst>
          </p:cNvPr>
          <p:cNvSpPr txBox="1"/>
          <p:nvPr/>
        </p:nvSpPr>
        <p:spPr>
          <a:xfrm>
            <a:off x="0" y="52678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-US/docs/Web/CSS/Reference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CFFCF-F5E9-8A47-B04E-14247FB1EBAD}"/>
              </a:ext>
            </a:extLst>
          </p:cNvPr>
          <p:cNvSpPr txBox="1"/>
          <p:nvPr/>
        </p:nvSpPr>
        <p:spPr>
          <a:xfrm>
            <a:off x="-1" y="46830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CSS 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D74FE48-2B2A-6C47-92D4-08C5885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D56995-C589-B749-B5D5-07ACA40F7BD2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7D249A-3316-0E45-9B33-1110DCA64DF3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2B9F7B-A4D0-6D46-8E8A-E28DC11BEA9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4AA0E1-40F7-F34D-9E9C-EF86A62B316F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2F941-A140-5F48-81B5-5553C449BF29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Pemanggilan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B25ECA8-362F-564B-91C4-9BB06E24DFFB}"/>
              </a:ext>
            </a:extLst>
          </p:cNvPr>
          <p:cNvSpPr/>
          <p:nvPr/>
        </p:nvSpPr>
        <p:spPr>
          <a:xfrm>
            <a:off x="1613100" y="2691244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7D3C1-8B4E-074B-8A10-C807189A19A7}"/>
              </a:ext>
            </a:extLst>
          </p:cNvPr>
          <p:cNvSpPr/>
          <p:nvPr/>
        </p:nvSpPr>
        <p:spPr>
          <a:xfrm>
            <a:off x="5168214" y="2691244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7E792-C256-AA42-AB49-5EAA9807F7F1}"/>
              </a:ext>
            </a:extLst>
          </p:cNvPr>
          <p:cNvSpPr/>
          <p:nvPr/>
        </p:nvSpPr>
        <p:spPr>
          <a:xfrm>
            <a:off x="8825750" y="2691244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A69B3-E242-F04D-AF06-510CE58DB5D7}"/>
              </a:ext>
            </a:extLst>
          </p:cNvPr>
          <p:cNvSpPr txBox="1"/>
          <p:nvPr/>
        </p:nvSpPr>
        <p:spPr>
          <a:xfrm>
            <a:off x="1514625" y="4297479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5411-8DD3-0640-8C00-6A33131E6D40}"/>
              </a:ext>
            </a:extLst>
          </p:cNvPr>
          <p:cNvSpPr txBox="1"/>
          <p:nvPr/>
        </p:nvSpPr>
        <p:spPr>
          <a:xfrm>
            <a:off x="5069739" y="429748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 FILE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6687-E096-2B40-9E28-78B4C4FDBA12}"/>
              </a:ext>
            </a:extLst>
          </p:cNvPr>
          <p:cNvSpPr txBox="1"/>
          <p:nvPr/>
        </p:nvSpPr>
        <p:spPr>
          <a:xfrm>
            <a:off x="8624853" y="4303383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EXTERNAL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1D01E-2027-7F46-B2AE-E7A0E43C417C}"/>
              </a:ext>
            </a:extLst>
          </p:cNvPr>
          <p:cNvSpPr txBox="1"/>
          <p:nvPr/>
        </p:nvSpPr>
        <p:spPr>
          <a:xfrm>
            <a:off x="868679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attribute </a:t>
            </a:r>
            <a:r>
              <a:rPr lang="en-US" sz="1600" i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style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61C4F7-9CB6-E54F-8276-EE358272BB89}"/>
              </a:ext>
            </a:extLst>
          </p:cNvPr>
          <p:cNvSpPr txBox="1"/>
          <p:nvPr/>
        </p:nvSpPr>
        <p:spPr>
          <a:xfrm>
            <a:off x="4562652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&lt;style&gt;&lt;/style&gt;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F184-C342-984B-B0F4-B43AD8C51CB1}"/>
              </a:ext>
            </a:extLst>
          </p:cNvPr>
          <p:cNvSpPr txBox="1"/>
          <p:nvPr/>
        </p:nvSpPr>
        <p:spPr>
          <a:xfrm>
            <a:off x="8389097" y="4805535"/>
            <a:ext cx="270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Memanggil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file external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&lt;link&gt;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390-A615-BD4E-9103-95DC5BC6D71A}"/>
              </a:ext>
            </a:extLst>
          </p:cNvPr>
          <p:cNvSpPr txBox="1"/>
          <p:nvPr/>
        </p:nvSpPr>
        <p:spPr>
          <a:xfrm>
            <a:off x="1760223" y="3052105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DBB40-D6EF-8A4D-A545-57F315C9C97C}"/>
              </a:ext>
            </a:extLst>
          </p:cNvPr>
          <p:cNvSpPr txBox="1"/>
          <p:nvPr/>
        </p:nvSpPr>
        <p:spPr>
          <a:xfrm>
            <a:off x="5346989" y="3052107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1DE2-034B-434A-A777-B2742E521ECC}"/>
              </a:ext>
            </a:extLst>
          </p:cNvPr>
          <p:cNvSpPr txBox="1"/>
          <p:nvPr/>
        </p:nvSpPr>
        <p:spPr>
          <a:xfrm>
            <a:off x="9037352" y="3052106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E6D3CC8F-F451-6B47-AE83-9B2CB28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644" y="79061"/>
            <a:ext cx="6545179" cy="72232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403AE-31AE-454F-B1BB-4F8A1C4DE9BA}"/>
              </a:ext>
            </a:extLst>
          </p:cNvPr>
          <p:cNvGrpSpPr/>
          <p:nvPr/>
        </p:nvGrpSpPr>
        <p:grpSpPr>
          <a:xfrm>
            <a:off x="-906086" y="4869769"/>
            <a:ext cx="6395695" cy="584775"/>
            <a:chOff x="-819459" y="5131719"/>
            <a:chExt cx="6395695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B6F6A-E224-1F42-A79A-C78518C54C80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Element HTML (tag)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CC89937-BDA4-2B49-BDA8-A3522795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69FFB-7E29-9F43-9D58-12B3719B6BA7}"/>
              </a:ext>
            </a:extLst>
          </p:cNvPr>
          <p:cNvGrpSpPr/>
          <p:nvPr/>
        </p:nvGrpSpPr>
        <p:grpSpPr>
          <a:xfrm>
            <a:off x="-299695" y="3886575"/>
            <a:ext cx="6395695" cy="584775"/>
            <a:chOff x="-819459" y="5131719"/>
            <a:chExt cx="63956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E71AD7-A3C5-FB49-8341-1B7CFA39BFDF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Class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Graphic 17" descr="Bullseye with solid fill">
              <a:extLst>
                <a:ext uri="{FF2B5EF4-FFF2-40B4-BE49-F238E27FC236}">
                  <a16:creationId xmlns:a16="http://schemas.microsoft.com/office/drawing/2014/main" id="{627FE4C9-0CCC-AE4B-B63B-70824CF2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53F1A4-DD9E-9546-BA13-1F66014BE77B}"/>
              </a:ext>
            </a:extLst>
          </p:cNvPr>
          <p:cNvGrpSpPr/>
          <p:nvPr/>
        </p:nvGrpSpPr>
        <p:grpSpPr>
          <a:xfrm>
            <a:off x="372177" y="2903381"/>
            <a:ext cx="6395695" cy="584775"/>
            <a:chOff x="-819459" y="5131719"/>
            <a:chExt cx="639569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1DDE-04EA-BB4B-B121-D6DA8C67A997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0093BDFD-AB94-4848-A566-072897FA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9C4FC-0721-8541-B5F3-003DE70CA9CB}"/>
              </a:ext>
            </a:extLst>
          </p:cNvPr>
          <p:cNvGrpSpPr/>
          <p:nvPr/>
        </p:nvGrpSpPr>
        <p:grpSpPr>
          <a:xfrm>
            <a:off x="1825884" y="1925642"/>
            <a:ext cx="6395695" cy="584775"/>
            <a:chOff x="-819459" y="5131719"/>
            <a:chExt cx="6395695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000A2E-C701-2B4A-8D45-557B37326AB4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Complex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1A9DE957-68BB-E944-9BA5-020889D3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Ketentuan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B4CE2A-17CC-2F49-841F-6DE6C785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1">
            <a:normAutofit fontScale="925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Sebuah</a:t>
            </a:r>
            <a:r>
              <a:rPr lang="en-US" sz="3200" dirty="0">
                <a:solidFill>
                  <a:schemeClr val="bg1"/>
                </a:solidFill>
              </a:rPr>
              <a:t> element HTML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id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(page)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Atribut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penanda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link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Javascript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sebaiknya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tidak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CSS (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gunakan</a:t>
            </a:r>
            <a:r>
              <a:rPr lang="en-US" sz="3200" dirty="0">
                <a:solidFill>
                  <a:schemeClr val="bg1"/>
                </a:solidFill>
              </a:rPr>
              <a:t> class selector)</a:t>
            </a:r>
          </a:p>
        </p:txBody>
      </p:sp>
    </p:spTree>
    <p:extLst>
      <p:ext uri="{BB962C8B-B14F-4D97-AF65-F5344CB8AC3E}">
        <p14:creationId xmlns:p14="http://schemas.microsoft.com/office/powerpoint/2010/main" val="2571416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15287</TotalTime>
  <Words>2838</Words>
  <Application>Microsoft Macintosh PowerPoint</Application>
  <PresentationFormat>Widescreen</PresentationFormat>
  <Paragraphs>802</Paragraphs>
  <Slides>159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71" baseType="lpstr">
      <vt:lpstr>Agency FB</vt:lpstr>
      <vt:lpstr>Aharoni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18</cp:revision>
  <cp:lastPrinted>2022-05-28T05:18:29Z</cp:lastPrinted>
  <dcterms:created xsi:type="dcterms:W3CDTF">2022-04-10T03:03:36Z</dcterms:created>
  <dcterms:modified xsi:type="dcterms:W3CDTF">2022-06-24T07:33:13Z</dcterms:modified>
</cp:coreProperties>
</file>